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6858000" cy="1828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660" y="984"/>
      </p:cViewPr>
      <p:guideLst>
        <p:guide orient="horz" pos="576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5681137"/>
            <a:ext cx="5829300" cy="3920066"/>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10363200"/>
            <a:ext cx="4800600" cy="4673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693025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509046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732371"/>
            <a:ext cx="1543050" cy="15604066"/>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732371"/>
            <a:ext cx="4514850" cy="156040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4168925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3216679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11751734"/>
            <a:ext cx="5829300" cy="36322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7751238"/>
            <a:ext cx="5829300" cy="400049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479CB7-4548-4053-A281-2354E85B7C35}" type="datetimeFigureOut">
              <a:rPr lang="en-US" smtClean="0"/>
              <a:t>6/1/2018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53622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4267203"/>
            <a:ext cx="3028950" cy="120692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4267203"/>
            <a:ext cx="3028950" cy="120692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479CB7-4548-4053-A281-2354E85B7C35}" type="datetimeFigureOut">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873036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4093635"/>
            <a:ext cx="3030141" cy="170603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5799666"/>
            <a:ext cx="3030141" cy="105367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1" y="4093635"/>
            <a:ext cx="3031331" cy="170603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1" y="5799666"/>
            <a:ext cx="3031331" cy="1053676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479CB7-4548-4053-A281-2354E85B7C35}" type="datetimeFigureOut">
              <a:rPr lang="en-US" smtClean="0"/>
              <a:t>6/1/2018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1224399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479CB7-4548-4053-A281-2354E85B7C35}" type="datetimeFigureOut">
              <a:rPr lang="en-US" smtClean="0"/>
              <a:t>6/1/2018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1431132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479CB7-4548-4053-A281-2354E85B7C35}" type="datetimeFigureOut">
              <a:rPr lang="en-US" smtClean="0"/>
              <a:t>6/1/2018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4265648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2" y="728134"/>
            <a:ext cx="2256235" cy="30988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9" y="728137"/>
            <a:ext cx="3833813" cy="1560830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2" y="3826937"/>
            <a:ext cx="2256235" cy="1250950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479CB7-4548-4053-A281-2354E85B7C35}" type="datetimeFigureOut">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17533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12801602"/>
            <a:ext cx="4114800" cy="151130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1634066"/>
            <a:ext cx="4114800" cy="10972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14312903"/>
            <a:ext cx="4114800" cy="21462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479CB7-4548-4053-A281-2354E85B7C35}" type="datetimeFigureOut">
              <a:rPr lang="en-US" smtClean="0"/>
              <a:t>6/1/2018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20835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732369"/>
            <a:ext cx="6172200" cy="3048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4267203"/>
            <a:ext cx="6172200" cy="1206923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16950268"/>
            <a:ext cx="1600200" cy="973666"/>
          </a:xfrm>
          <a:prstGeom prst="rect">
            <a:avLst/>
          </a:prstGeom>
        </p:spPr>
        <p:txBody>
          <a:bodyPr vert="horz" lIns="91440" tIns="45720" rIns="91440" bIns="45720" rtlCol="0" anchor="ctr"/>
          <a:lstStyle>
            <a:lvl1pPr algn="l">
              <a:defRPr sz="1200">
                <a:solidFill>
                  <a:schemeClr val="tx1">
                    <a:tint val="75000"/>
                  </a:schemeClr>
                </a:solidFill>
              </a:defRPr>
            </a:lvl1pPr>
          </a:lstStyle>
          <a:p>
            <a:fld id="{E9479CB7-4548-4053-A281-2354E85B7C35}" type="datetimeFigureOut">
              <a:rPr lang="en-US" smtClean="0"/>
              <a:t>6/1/2018</a:t>
            </a:fld>
            <a:endParaRPr lang="en-US"/>
          </a:p>
        </p:txBody>
      </p:sp>
      <p:sp>
        <p:nvSpPr>
          <p:cNvPr id="5" name="Footer Placeholder 4"/>
          <p:cNvSpPr>
            <a:spLocks noGrp="1"/>
          </p:cNvSpPr>
          <p:nvPr>
            <p:ph type="ftr" sz="quarter" idx="3"/>
          </p:nvPr>
        </p:nvSpPr>
        <p:spPr>
          <a:xfrm>
            <a:off x="2343150" y="16950268"/>
            <a:ext cx="2171700" cy="97366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16950268"/>
            <a:ext cx="1600200" cy="973666"/>
          </a:xfrm>
          <a:prstGeom prst="rect">
            <a:avLst/>
          </a:prstGeom>
        </p:spPr>
        <p:txBody>
          <a:bodyPr vert="horz" lIns="91440" tIns="45720" rIns="91440" bIns="45720" rtlCol="0" anchor="ctr"/>
          <a:lstStyle>
            <a:lvl1pPr algn="r">
              <a:defRPr sz="1200">
                <a:solidFill>
                  <a:schemeClr val="tx1">
                    <a:tint val="75000"/>
                  </a:schemeClr>
                </a:solidFill>
              </a:defRPr>
            </a:lvl1pPr>
          </a:lstStyle>
          <a:p>
            <a:fld id="{FFF3E5FC-E4E7-495C-B8C4-A127B099EBF7}" type="slidenum">
              <a:rPr lang="en-US" smtClean="0"/>
              <a:t>‹#›</a:t>
            </a:fld>
            <a:endParaRPr lang="en-US"/>
          </a:p>
        </p:txBody>
      </p:sp>
    </p:spTree>
    <p:extLst>
      <p:ext uri="{BB962C8B-B14F-4D97-AF65-F5344CB8AC3E}">
        <p14:creationId xmlns:p14="http://schemas.microsoft.com/office/powerpoint/2010/main" val="441538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6854825" cy="14259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descr="See the source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1496" y="1676400"/>
            <a:ext cx="2760304" cy="1570126"/>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3048000" y="1981200"/>
            <a:ext cx="3657169" cy="3393237"/>
          </a:xfrm>
          <a:prstGeom prst="rect">
            <a:avLst/>
          </a:prstGeom>
        </p:spPr>
        <p:txBody>
          <a:bodyPr wrap="square">
            <a:spAutoFit/>
          </a:bodyPr>
          <a:lstStyle/>
          <a:p>
            <a:pPr algn="just"/>
            <a:r>
              <a:rPr lang="en-US" sz="1650" dirty="0" smtClean="0"/>
              <a:t>SDMA has been working on aerospace applications of high temperature insulations since the National Aerospace Plane was proposed by Ronald Reagan.  </a:t>
            </a:r>
            <a:r>
              <a:rPr lang="en-US" sz="1650" dirty="0" smtClean="0"/>
              <a:t>Back then we used gold and platinum to block heat.  Today we make insulations that are much more affordable, more efficient and more reliable in Thermal Protection Systems.</a:t>
            </a:r>
            <a:r>
              <a:rPr lang="en-US" sz="1650" dirty="0"/>
              <a:t>  </a:t>
            </a:r>
            <a:endParaRPr lang="en-US" sz="1650" dirty="0" smtClean="0"/>
          </a:p>
          <a:p>
            <a:pPr algn="just"/>
            <a:endParaRPr lang="en-US" sz="1650" dirty="0"/>
          </a:p>
          <a:p>
            <a:pPr algn="just"/>
            <a:r>
              <a:rPr lang="en-US" sz="1650" dirty="0" smtClean="0"/>
              <a:t>If this is what you need, contact us and ask about our </a:t>
            </a:r>
            <a:r>
              <a:rPr lang="en-US" sz="1650" dirty="0" err="1" smtClean="0"/>
              <a:t>Opacified</a:t>
            </a:r>
            <a:r>
              <a:rPr lang="en-US" sz="1650" dirty="0" smtClean="0"/>
              <a:t> Fibrous Insulation (OFI).</a:t>
            </a:r>
            <a:endParaRPr lang="en-US" sz="1650" dirty="0"/>
          </a:p>
        </p:txBody>
      </p:sp>
      <p:sp>
        <p:nvSpPr>
          <p:cNvPr id="15" name="TextBox 14"/>
          <p:cNvSpPr txBox="1"/>
          <p:nvPr/>
        </p:nvSpPr>
        <p:spPr>
          <a:xfrm>
            <a:off x="3157912" y="1504890"/>
            <a:ext cx="3395288" cy="400110"/>
          </a:xfrm>
          <a:prstGeom prst="rect">
            <a:avLst/>
          </a:prstGeom>
          <a:noFill/>
        </p:spPr>
        <p:txBody>
          <a:bodyPr wrap="none" rtlCol="0">
            <a:spAutoFit/>
          </a:bodyPr>
          <a:lstStyle/>
          <a:p>
            <a:r>
              <a:rPr lang="en-US" sz="2000" b="1" dirty="0" smtClean="0"/>
              <a:t>High – Temperature Insulation</a:t>
            </a:r>
            <a:endParaRPr lang="en-US" sz="2000" b="1" dirty="0"/>
          </a:p>
        </p:txBody>
      </p:sp>
      <p:pic>
        <p:nvPicPr>
          <p:cNvPr id="16" name="Picture 2" descr="https://thumbs.dreamstime.com/z/uphill-girl-seal-skins-ski-mountaineering-uphill-girl-seal-skins-ski-mountaineering-alps-10320228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33800" y="5791200"/>
            <a:ext cx="2895169" cy="1981199"/>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685800" y="5638800"/>
            <a:ext cx="2228239" cy="400110"/>
          </a:xfrm>
          <a:prstGeom prst="rect">
            <a:avLst/>
          </a:prstGeom>
          <a:noFill/>
        </p:spPr>
        <p:txBody>
          <a:bodyPr wrap="none" rtlCol="0">
            <a:spAutoFit/>
          </a:bodyPr>
          <a:lstStyle/>
          <a:p>
            <a:r>
              <a:rPr lang="en-US" sz="2000" b="1" dirty="0" smtClean="0"/>
              <a:t>Aerogel Insulations</a:t>
            </a:r>
            <a:endParaRPr lang="en-US" sz="2000" b="1" dirty="0"/>
          </a:p>
        </p:txBody>
      </p:sp>
      <p:sp>
        <p:nvSpPr>
          <p:cNvPr id="18" name="Rectangle 17"/>
          <p:cNvSpPr/>
          <p:nvPr/>
        </p:nvSpPr>
        <p:spPr>
          <a:xfrm>
            <a:off x="211497" y="6038910"/>
            <a:ext cx="3369904" cy="3393237"/>
          </a:xfrm>
          <a:prstGeom prst="rect">
            <a:avLst/>
          </a:prstGeom>
        </p:spPr>
        <p:txBody>
          <a:bodyPr wrap="square">
            <a:spAutoFit/>
          </a:bodyPr>
          <a:lstStyle/>
          <a:p>
            <a:pPr algn="just"/>
            <a:r>
              <a:rPr lang="en-US" sz="1650" dirty="0" smtClean="0"/>
              <a:t>SDMA has developed </a:t>
            </a:r>
            <a:r>
              <a:rPr lang="en-US" sz="1650" dirty="0" smtClean="0"/>
              <a:t>aerogel insulations that are thin, flexible and more than twice as warm as goose down.  Although we developed these insulations for NASA to take payloads to Mars, we are very excited about their more earthly applications from cold weather clothing to industrial pipelines.</a:t>
            </a:r>
          </a:p>
          <a:p>
            <a:pPr algn="just"/>
            <a:endParaRPr lang="en-US" sz="1650" dirty="0"/>
          </a:p>
          <a:p>
            <a:pPr algn="just"/>
            <a:r>
              <a:rPr lang="en-US" sz="1650" dirty="0" smtClean="0"/>
              <a:t>If this is what you need, contact us and ask about our Fiber Reinforced Insulation with Aerogel (FRIA).</a:t>
            </a:r>
            <a:r>
              <a:rPr lang="en-US" sz="1650" dirty="0"/>
              <a:t>  </a:t>
            </a:r>
          </a:p>
        </p:txBody>
      </p:sp>
      <p:pic>
        <p:nvPicPr>
          <p:cNvPr id="19" name="Picture 2" descr="https://thumbs.dreamstime.com/z/forest-fire-close-to-house-fireman-silhouette-portugal-europe-7993473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9258" y="9829800"/>
            <a:ext cx="2702542" cy="228600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3886200" y="9658290"/>
            <a:ext cx="2407454" cy="400110"/>
          </a:xfrm>
          <a:prstGeom prst="rect">
            <a:avLst/>
          </a:prstGeom>
          <a:noFill/>
        </p:spPr>
        <p:txBody>
          <a:bodyPr wrap="none" rtlCol="0">
            <a:spAutoFit/>
          </a:bodyPr>
          <a:lstStyle/>
          <a:p>
            <a:r>
              <a:rPr lang="en-US" sz="2000" b="1" dirty="0" smtClean="0"/>
              <a:t>Fire Resistant Fabrics</a:t>
            </a:r>
            <a:endParaRPr lang="en-US" sz="2000" b="1" dirty="0"/>
          </a:p>
        </p:txBody>
      </p:sp>
      <p:sp>
        <p:nvSpPr>
          <p:cNvPr id="21" name="Rectangle 20"/>
          <p:cNvSpPr/>
          <p:nvPr/>
        </p:nvSpPr>
        <p:spPr>
          <a:xfrm>
            <a:off x="3157912" y="10058400"/>
            <a:ext cx="3547257" cy="4154984"/>
          </a:xfrm>
          <a:prstGeom prst="rect">
            <a:avLst/>
          </a:prstGeom>
        </p:spPr>
        <p:txBody>
          <a:bodyPr wrap="square">
            <a:spAutoFit/>
          </a:bodyPr>
          <a:lstStyle/>
          <a:p>
            <a:pPr algn="just"/>
            <a:r>
              <a:rPr lang="en-US" sz="1650" dirty="0" smtClean="0"/>
              <a:t>SDMA developed fire resistant fabrics and insulation blankets that provide various levels of protection for fire fighters surviving a burn over.  The current M2002 fire shelter has saved many lives and prevented many injuries, but the tragic loss of 19 </a:t>
            </a:r>
            <a:r>
              <a:rPr lang="en-US" sz="1650" dirty="0" smtClean="0"/>
              <a:t>Granite Mountain Hot Shots in 2013 motivated us to develop better fire shelters for today’s wild fires that burn hotter and longer than those of 20 years ago.</a:t>
            </a:r>
          </a:p>
          <a:p>
            <a:pPr algn="just"/>
            <a:endParaRPr lang="en-US" sz="1650" dirty="0"/>
          </a:p>
          <a:p>
            <a:pPr algn="just"/>
            <a:r>
              <a:rPr lang="en-US" sz="1650" dirty="0" smtClean="0"/>
              <a:t>If this is what you need, contact us and ask for the SDMA 1080/7, SDMA S/7 and SDMA MLI fabrics.</a:t>
            </a:r>
            <a:endParaRPr lang="en-US" sz="1650" dirty="0"/>
          </a:p>
        </p:txBody>
      </p:sp>
      <p:pic>
        <p:nvPicPr>
          <p:cNvPr id="23"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581401" y="14782799"/>
            <a:ext cx="3047568" cy="22860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577105" y="14630400"/>
            <a:ext cx="2394695" cy="400110"/>
          </a:xfrm>
          <a:prstGeom prst="rect">
            <a:avLst/>
          </a:prstGeom>
          <a:noFill/>
        </p:spPr>
        <p:txBody>
          <a:bodyPr wrap="none" rtlCol="0">
            <a:spAutoFit/>
          </a:bodyPr>
          <a:lstStyle/>
          <a:p>
            <a:r>
              <a:rPr lang="en-US" sz="2000" b="1" dirty="0" smtClean="0"/>
              <a:t>Aerodynamic Fabrics</a:t>
            </a:r>
            <a:endParaRPr lang="en-US" sz="2000" b="1" dirty="0"/>
          </a:p>
        </p:txBody>
      </p:sp>
      <p:sp>
        <p:nvSpPr>
          <p:cNvPr id="26" name="Rectangle 25"/>
          <p:cNvSpPr/>
          <p:nvPr/>
        </p:nvSpPr>
        <p:spPr>
          <a:xfrm>
            <a:off x="228601" y="15011400"/>
            <a:ext cx="3048000" cy="2123658"/>
          </a:xfrm>
          <a:prstGeom prst="rect">
            <a:avLst/>
          </a:prstGeom>
        </p:spPr>
        <p:txBody>
          <a:bodyPr wrap="square">
            <a:spAutoFit/>
          </a:bodyPr>
          <a:lstStyle/>
          <a:p>
            <a:pPr algn="just"/>
            <a:r>
              <a:rPr lang="en-US" sz="1650" dirty="0" smtClean="0"/>
              <a:t>SDMA developed and patented aerodynamic fabrics, and measured the drag reduction on bicycles in a wind tunnel.  </a:t>
            </a:r>
            <a:endParaRPr lang="en-US" sz="1650" dirty="0" smtClean="0"/>
          </a:p>
          <a:p>
            <a:pPr algn="just"/>
            <a:endParaRPr lang="en-US" sz="1650" dirty="0"/>
          </a:p>
          <a:p>
            <a:pPr algn="just"/>
            <a:r>
              <a:rPr lang="en-US" sz="1650" dirty="0" smtClean="0"/>
              <a:t>If you need to go faster or reduce energy costs, contact us about our Drag </a:t>
            </a:r>
            <a:r>
              <a:rPr lang="en-US" sz="1650" dirty="0" err="1" smtClean="0"/>
              <a:t>eRacer</a:t>
            </a:r>
            <a:r>
              <a:rPr lang="en-US" sz="1650" dirty="0" smtClean="0"/>
              <a:t> fabric.</a:t>
            </a:r>
            <a:endParaRPr lang="en-US" sz="1650" dirty="0"/>
          </a:p>
        </p:txBody>
      </p:sp>
      <p:pic>
        <p:nvPicPr>
          <p:cNvPr id="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6181" y="12115800"/>
            <a:ext cx="2765620" cy="1950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733800" y="7903259"/>
            <a:ext cx="2895169" cy="1528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52400" y="3352800"/>
            <a:ext cx="2837838" cy="2021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510844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991</TotalTime>
  <Words>267</Words>
  <Application>Microsoft Office PowerPoint</Application>
  <PresentationFormat>Custom</PresentationFormat>
  <Paragraphs>16</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Miller</dc:creator>
  <cp:lastModifiedBy>Steve Miller</cp:lastModifiedBy>
  <cp:revision>12</cp:revision>
  <dcterms:created xsi:type="dcterms:W3CDTF">2018-06-02T00:24:36Z</dcterms:created>
  <dcterms:modified xsi:type="dcterms:W3CDTF">2018-06-02T17:28:06Z</dcterms:modified>
</cp:coreProperties>
</file>